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65" r:id="rId5"/>
    <p:sldId id="257" r:id="rId6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74CD53-F895-4A13-6C73-0E7AB6B2CE40}" name="Roberta Giulia Dell'Orto" initials="RGD" userId="S::rdellorto@helenoftroy.com::6d3c4bbb-adbf-44df-ba46-3654995945e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s de Planta" initials="IdP" lastIdx="25" clrIdx="0">
    <p:extLst>
      <p:ext uri="{19B8F6BF-5375-455C-9EA6-DF929625EA0E}">
        <p15:presenceInfo xmlns:p15="http://schemas.microsoft.com/office/powerpoint/2012/main" userId="S::ideplanta@helenoftroy.com::a63b3142-c4cb-4d35-ae20-218a5d49cd75" providerId="AD"/>
      </p:ext>
    </p:extLst>
  </p:cmAuthor>
  <p:cmAuthor id="2" name="Elena Pedrazzi" initials="EP" lastIdx="3" clrIdx="1">
    <p:extLst>
      <p:ext uri="{19B8F6BF-5375-455C-9EA6-DF929625EA0E}">
        <p15:presenceInfo xmlns:p15="http://schemas.microsoft.com/office/powerpoint/2012/main" userId="S::epedrazzi@helenoftroy.com::6452911b-a9d4-4250-a9f5-d8f01166b09b" providerId="AD"/>
      </p:ext>
    </p:extLst>
  </p:cmAuthor>
  <p:cmAuthor id="3" name="Roberta Giulia Dell'Orto" initials="RGD" lastIdx="18" clrIdx="2">
    <p:extLst>
      <p:ext uri="{19B8F6BF-5375-455C-9EA6-DF929625EA0E}">
        <p15:presenceInfo xmlns:p15="http://schemas.microsoft.com/office/powerpoint/2012/main" userId="S::rdellorto@helenoftroy.com::6d3c4bbb-adbf-44df-ba46-3654995945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D9B3F-5A4D-4CB5-9857-94FA51B1458F}" v="15" dt="2023-05-08T07:46:35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D642B-4623-41E4-BFBB-8C335C986595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C633-5169-414A-9E4A-DDDE6A47ADC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45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762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426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0677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2617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3904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210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793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002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794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364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0164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B987-1513-40B6-A640-D28D51906F7B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40E7-D6EF-46D1-BF7B-90427BBBFA7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876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helenoftroy.com/emea-en/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32AFA32-E7FF-4218-93E8-FD56CD6E0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47" y="8504827"/>
            <a:ext cx="1160846" cy="1160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07D8C-EC1D-467D-878B-D3BFE4CAA613}"/>
              </a:ext>
            </a:extLst>
          </p:cNvPr>
          <p:cNvSpPr txBox="1"/>
          <p:nvPr/>
        </p:nvSpPr>
        <p:spPr>
          <a:xfrm>
            <a:off x="5297624" y="8359216"/>
            <a:ext cx="11913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" b="1" dirty="0">
                <a:latin typeface="Braun Linear" panose="020B0500000000020000" pitchFamily="34" charset="0"/>
              </a:rPr>
              <a:t>WEITERE INFORMATIONEN </a:t>
            </a:r>
          </a:p>
          <a:p>
            <a:pPr algn="ctr"/>
            <a:r>
              <a:rPr lang="de-DE" sz="600" b="1" dirty="0">
                <a:latin typeface="Braun Linear" panose="020B0500000000020000" pitchFamily="34" charset="0"/>
              </a:rPr>
              <a:t>ZU DIESEM PRODUKT</a:t>
            </a: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endParaRPr lang="en-GB" sz="600" b="1" dirty="0">
              <a:latin typeface="Braun Linear" panose="020B0500000000020000" pitchFamily="34" charset="0"/>
            </a:endParaRPr>
          </a:p>
          <a:p>
            <a:pPr algn="ctr"/>
            <a:r>
              <a:rPr lang="en-GB" sz="600" dirty="0">
                <a:latin typeface="Braun Linear" panose="020B0500000000020000" pitchFamily="34" charset="0"/>
              </a:rPr>
              <a:t>BRAUNHEALTHCARE.COM</a:t>
            </a:r>
            <a:endParaRPr lang="en-CH" sz="600" dirty="0">
              <a:latin typeface="Braun Linear" panose="020B0500000000020000" pitchFamily="34" charset="0"/>
            </a:endParaRP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B63F638A-DCBA-45EA-B675-38888D94A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01879"/>
              </p:ext>
            </p:extLst>
          </p:nvPr>
        </p:nvGraphicFramePr>
        <p:xfrm>
          <a:off x="390883" y="5317523"/>
          <a:ext cx="6076233" cy="2454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411">
                  <a:extLst>
                    <a:ext uri="{9D8B030D-6E8A-4147-A177-3AD203B41FA5}">
                      <a16:colId xmlns:a16="http://schemas.microsoft.com/office/drawing/2014/main" val="305987346"/>
                    </a:ext>
                  </a:extLst>
                </a:gridCol>
                <a:gridCol w="2025411">
                  <a:extLst>
                    <a:ext uri="{9D8B030D-6E8A-4147-A177-3AD203B41FA5}">
                      <a16:colId xmlns:a16="http://schemas.microsoft.com/office/drawing/2014/main" val="1664626175"/>
                    </a:ext>
                  </a:extLst>
                </a:gridCol>
                <a:gridCol w="2025411">
                  <a:extLst>
                    <a:ext uri="{9D8B030D-6E8A-4147-A177-3AD203B41FA5}">
                      <a16:colId xmlns:a16="http://schemas.microsoft.com/office/drawing/2014/main" val="432926980"/>
                    </a:ext>
                  </a:extLst>
                </a:gridCol>
              </a:tblGrid>
              <a:tr h="16037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Nr.1 Marke bei Ärzten</a:t>
                      </a:r>
                      <a:r>
                        <a:rPr lang="de-DE" sz="1200" b="1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050" b="1" baseline="30000" dirty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err="1">
                          <a:latin typeface="Braun Linear" panose="020B0500000000020000" pitchFamily="34" charset="0"/>
                        </a:rPr>
                        <a:t>Schnelle</a:t>
                      </a:r>
                      <a:r>
                        <a:rPr lang="en-GB" sz="1050" b="1" dirty="0">
                          <a:latin typeface="Braun Linear" panose="020B0500000000020000" pitchFamily="34" charset="0"/>
                        </a:rPr>
                        <a:t> </a:t>
                      </a:r>
                      <a:r>
                        <a:rPr lang="en-GB" sz="1050" b="1" dirty="0" err="1">
                          <a:latin typeface="Braun Linear" panose="020B0500000000020000" pitchFamily="34" charset="0"/>
                        </a:rPr>
                        <a:t>Ergebnisse</a:t>
                      </a:r>
                      <a:endParaRPr lang="en-GB" sz="1050" b="1" dirty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latin typeface="Braun Linear" panose="020B0500000000020000" pitchFamily="34" charset="0"/>
                        </a:rPr>
                        <a:t>Sanft und einfach zu bedienen</a:t>
                      </a:r>
                      <a:endParaRPr lang="en-GB" sz="1050" b="1" dirty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2709017"/>
                  </a:ext>
                </a:extLst>
              </a:tr>
              <a:tr h="80188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Braun Linear" panose="020B0500000000020000" pitchFamily="34" charset="0"/>
                        </a:rPr>
                        <a:t>Für den </a:t>
                      </a:r>
                      <a:r>
                        <a:rPr lang="en-GB" sz="900" dirty="0" err="1">
                          <a:latin typeface="Braun Linear" panose="020B0500000000020000" pitchFamily="34" charset="0"/>
                        </a:rPr>
                        <a:t>Hausgebrauch</a:t>
                      </a:r>
                      <a:r>
                        <a:rPr lang="en-GB" sz="900" dirty="0">
                          <a:latin typeface="Braun Linear" panose="020B0500000000020000" pitchFamily="34" charset="0"/>
                        </a:rPr>
                        <a:t>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Braun Linear" panose="020B0500000000020000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Braun Linear" panose="020B0500000000020000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Braun Linear" panose="020B0500000000020000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Braun Linear" panose="020B0500000000020000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Braun Linear" panose="020B0500000000020000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u="none" strike="noStrike" kern="1200" baseline="0" dirty="0">
                          <a:solidFill>
                            <a:schemeClr val="tx1"/>
                          </a:solidFill>
                          <a:latin typeface="Braun Linear" panose="020B0500000000020000" pitchFamily="34" charset="0"/>
                        </a:rPr>
                        <a:t>Temperaturmessungen in nur einer Sekunde</a:t>
                      </a:r>
                      <a:endParaRPr lang="en-GB" sz="900" b="0" dirty="0">
                        <a:latin typeface="Braun Linear" panose="020B0500000000020000" pitchFamily="34" charset="0"/>
                      </a:endParaRPr>
                    </a:p>
                    <a:p>
                      <a:pPr algn="ctr"/>
                      <a:endParaRPr lang="en-GB" sz="900" b="0" dirty="0">
                        <a:latin typeface="Braun Linear" panose="020B0500000000020000" pitchFamily="34" charset="0"/>
                      </a:endParaRPr>
                    </a:p>
                    <a:p>
                      <a:pPr algn="ctr"/>
                      <a:endParaRPr lang="en-GB" sz="900" b="0" dirty="0">
                        <a:latin typeface="Braun Linear" panose="020B0500000000020000" pitchFamily="34" charset="0"/>
                      </a:endParaRPr>
                    </a:p>
                    <a:p>
                      <a:pPr algn="ctr"/>
                      <a:endParaRPr lang="en-GB" sz="900" b="0" dirty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>
                        <a:latin typeface="Braun Linear" panose="020B0500000000020000" pitchFamily="34" charset="0"/>
                      </a:endParaRPr>
                    </a:p>
                    <a:p>
                      <a:pPr algn="ctr"/>
                      <a:endParaRPr lang="en-GB" sz="900" b="0">
                        <a:latin typeface="Braun Linear" panose="020B0500000000020000" pitchFamily="34" charset="0"/>
                      </a:endParaRPr>
                    </a:p>
                    <a:p>
                      <a:pPr algn="ctr"/>
                      <a:endParaRPr lang="en-GB" sz="900" b="0">
                        <a:latin typeface="Braun Linear" panose="020B0500000000020000" pitchFamily="34" charset="0"/>
                      </a:endParaRPr>
                    </a:p>
                    <a:p>
                      <a:pPr algn="ctr"/>
                      <a:endParaRPr lang="en-CH" sz="900" b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61019"/>
                  </a:ext>
                </a:extLst>
              </a:tr>
              <a:tr h="16037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latin typeface="Braun Linear" panose="020B0500000000020000" pitchFamily="34" charset="0"/>
                        </a:rPr>
                        <a:t>Geeignet für die ganze Familie</a:t>
                      </a:r>
                      <a:endParaRPr lang="en-GB" sz="1050" b="1" dirty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Braun Linear" panose="020B0500000000020000" pitchFamily="34" charset="0"/>
                        </a:rPr>
                        <a:t>Audio-</a:t>
                      </a:r>
                      <a:r>
                        <a:rPr lang="en-GB" sz="1050" b="1" dirty="0" err="1">
                          <a:latin typeface="Braun Linear" panose="020B0500000000020000" pitchFamily="34" charset="0"/>
                        </a:rPr>
                        <a:t>Fiebergrenzwerte</a:t>
                      </a:r>
                      <a:endParaRPr lang="en-CH" sz="1050" b="1" dirty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>
                          <a:latin typeface="Braun Linear" panose="020B0500000000020000" pitchFamily="34" charset="0"/>
                        </a:rPr>
                        <a:t>Hygiene caps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953203"/>
                  </a:ext>
                </a:extLst>
              </a:tr>
              <a:tr h="87761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latin typeface="Braun Linear" panose="020B0500000000020000" pitchFamily="34" charset="0"/>
                        </a:rPr>
                        <a:t>Entwickelt für Neugeborene, Kinder und Erwachsene</a:t>
                      </a:r>
                      <a:endParaRPr lang="en-GB" sz="900" dirty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latin typeface="Braun Linear" panose="020B0500000000020000" pitchFamily="34" charset="0"/>
                        </a:rPr>
                        <a:t>Ergebnisse durch das Hören der Pieptöne verstehen</a:t>
                      </a:r>
                      <a:endParaRPr lang="en-CH" sz="900" b="0" dirty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>
                          <a:latin typeface="Braun Linear" panose="020B0500000000020000" pitchFamily="34" charset="0"/>
                        </a:rPr>
                        <a:t>Um Kreuzkontaminationen zu vermeiden und eine hygienische Verwendung zu gewährleisten, sollten Sie die Hygiene caps bei jedem Gebrauch austauschen.</a:t>
                      </a:r>
                      <a:endParaRPr lang="en-CH" sz="900" b="0" dirty="0">
                        <a:latin typeface="Braun Linear" panose="020B050000000002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8949553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7E3728A3-9F6A-4055-AB10-C7E2BB94A2D5}"/>
              </a:ext>
            </a:extLst>
          </p:cNvPr>
          <p:cNvSpPr/>
          <p:nvPr/>
        </p:nvSpPr>
        <p:spPr>
          <a:xfrm>
            <a:off x="5793181" y="253063"/>
            <a:ext cx="763463" cy="354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Braun Linear" panose="020B0500000000020000" pitchFamily="34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806E3038-FD8C-40EA-9C89-AC498560340C}"/>
              </a:ext>
            </a:extLst>
          </p:cNvPr>
          <p:cNvSpPr txBox="1">
            <a:spLocks/>
          </p:cNvSpPr>
          <p:nvPr/>
        </p:nvSpPr>
        <p:spPr>
          <a:xfrm>
            <a:off x="328151" y="343906"/>
            <a:ext cx="6084150" cy="50206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 algn="l">
              <a:lnSpc>
                <a:spcPct val="100000"/>
              </a:lnSpc>
              <a:spcBef>
                <a:spcPts val="95"/>
              </a:spcBef>
            </a:pPr>
            <a:r>
              <a:rPr lang="en-GB" sz="2000" spc="-5" dirty="0">
                <a:latin typeface="Braun Linear" panose="020B0500000000020000" pitchFamily="34" charset="0"/>
              </a:rPr>
              <a:t>Braun </a:t>
            </a:r>
            <a:r>
              <a:rPr lang="en-GB" sz="2000" dirty="0" err="1">
                <a:latin typeface="Braun Linear" panose="020B0500000000020000" pitchFamily="34" charset="0"/>
              </a:rPr>
              <a:t>ThermoScan</a:t>
            </a:r>
            <a:r>
              <a:rPr lang="en-GB" sz="2000" baseline="25925" dirty="0">
                <a:latin typeface="Braun Linear" panose="020B0500000000020000" pitchFamily="34" charset="0"/>
              </a:rPr>
              <a:t>®</a:t>
            </a:r>
            <a:r>
              <a:rPr lang="en-GB" sz="2000" spc="209" baseline="25925" dirty="0">
                <a:latin typeface="Braun Linear" panose="020B0500000000020000" pitchFamily="34" charset="0"/>
              </a:rPr>
              <a:t> </a:t>
            </a:r>
            <a:r>
              <a:rPr lang="en-GB" sz="2000" b="1" spc="-5" dirty="0">
                <a:latin typeface="Braun Linear" panose="020B0500000000020000" pitchFamily="34" charset="0"/>
              </a:rPr>
              <a:t>3 </a:t>
            </a:r>
            <a:r>
              <a:rPr lang="en-GB" sz="2000" spc="-5" dirty="0" err="1">
                <a:latin typeface="Braun Linear" panose="020B0500000000020000" pitchFamily="34" charset="0"/>
              </a:rPr>
              <a:t>Ohrthermometer</a:t>
            </a:r>
            <a:endParaRPr lang="en-GB" sz="2000" spc="-5" dirty="0">
              <a:latin typeface="Braun Linear" panose="020B0500000000020000" pitchFamily="34" charset="0"/>
            </a:endParaRPr>
          </a:p>
          <a:p>
            <a:pPr marL="25400" algn="l">
              <a:lnSpc>
                <a:spcPct val="100000"/>
              </a:lnSpc>
              <a:spcBef>
                <a:spcPts val="95"/>
              </a:spcBef>
            </a:pPr>
            <a:r>
              <a:rPr lang="en-GB" sz="11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Braun Linear" panose="020B0500000000020000" pitchFamily="34" charset="0"/>
              </a:rPr>
              <a:t>IRT3030WE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AA2BB9-E69B-4E74-A5A4-5F887D445CC0}"/>
              </a:ext>
            </a:extLst>
          </p:cNvPr>
          <p:cNvSpPr txBox="1"/>
          <p:nvPr/>
        </p:nvSpPr>
        <p:spPr>
          <a:xfrm>
            <a:off x="157910" y="8834676"/>
            <a:ext cx="5080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1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Hinsichtlich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Wahrnehmung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,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persönlicher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Verwendung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und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Empfehlung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.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Gfk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, Online-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Studie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unter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n=800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Allgemein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- und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Kinderärzten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in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vier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europäischen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Ländern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(n=200 in DE, UK, FR, NL), die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im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Nov-Dez 2022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durchgeführt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wurde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.</a:t>
            </a:r>
          </a:p>
          <a:p>
            <a:endParaRPr lang="en-GB" sz="600" dirty="0">
              <a:solidFill>
                <a:schemeClr val="bg1">
                  <a:lumMod val="65000"/>
                </a:schemeClr>
              </a:solidFill>
              <a:latin typeface="Braun Linear" panose="020B0500000000020000" pitchFamily="34" charset="0"/>
            </a:endParaRPr>
          </a:p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2 Loveys, A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A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/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Dutko-Fioravanti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, I / Eberly, S W / Powell, K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R.Comparison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of ear to rectal temperature measurements in infants and toddlers Clinical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Pediatrics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, Band: 38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Ausgabe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: 8,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Seite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(n): 463-466. 1999. </a:t>
            </a:r>
          </a:p>
          <a:p>
            <a:endParaRPr lang="en-GB" sz="600" dirty="0">
              <a:solidFill>
                <a:schemeClr val="bg1">
                  <a:lumMod val="65000"/>
                </a:schemeClr>
              </a:solidFill>
              <a:latin typeface="Braun Linear" panose="020B0500000000020000" pitchFamily="34" charset="0"/>
            </a:endParaRPr>
          </a:p>
          <a:p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3 (Da das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Trommelfell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die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gleiche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Blutversorgung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hat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wie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das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Temperaturkontrollzentrum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des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Gehirns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, den Hypothalamus). – Netter FH, Atlas der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menschlichen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 </a:t>
            </a:r>
            <a:r>
              <a:rPr lang="en-GB" sz="600" dirty="0" err="1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Anatomie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Braun Linear" panose="020B0500000000020000" pitchFamily="34" charset="0"/>
              </a:rPr>
              <a:t>. Novartis Medical Education, East Hanover, NJ, 1997, S.63., S. 95.</a:t>
            </a:r>
            <a:endParaRPr lang="en-CH" sz="400" dirty="0">
              <a:solidFill>
                <a:schemeClr val="bg1">
                  <a:lumMod val="65000"/>
                </a:schemeClr>
              </a:solidFill>
              <a:latin typeface="Braun Linear" panose="020B0500000000020000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D4301F-B4C6-4738-948A-D560AD33FEB7}"/>
              </a:ext>
            </a:extLst>
          </p:cNvPr>
          <p:cNvGrpSpPr/>
          <p:nvPr/>
        </p:nvGrpSpPr>
        <p:grpSpPr>
          <a:xfrm>
            <a:off x="259198" y="4510076"/>
            <a:ext cx="6291166" cy="3704837"/>
            <a:chOff x="2409710" y="382852"/>
            <a:chExt cx="3121367" cy="154535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63952D6-173D-4E88-BDDF-9F0535EB8C7C}"/>
                </a:ext>
              </a:extLst>
            </p:cNvPr>
            <p:cNvSpPr/>
            <p:nvPr/>
          </p:nvSpPr>
          <p:spPr>
            <a:xfrm>
              <a:off x="2409710" y="426557"/>
              <a:ext cx="3121367" cy="1501653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H" sz="1000">
                <a:solidFill>
                  <a:schemeClr val="tx1"/>
                </a:solidFill>
                <a:latin typeface="Braun Linear" panose="020B0500000000020000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59BA53-A9E8-4BAD-BEFB-C20E5A033F4C}"/>
                </a:ext>
              </a:extLst>
            </p:cNvPr>
            <p:cNvSpPr txBox="1"/>
            <p:nvPr/>
          </p:nvSpPr>
          <p:spPr>
            <a:xfrm>
              <a:off x="2516350" y="382852"/>
              <a:ext cx="782962" cy="10270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latin typeface="Braun Linear" panose="020B0500000000020000" pitchFamily="34" charset="0"/>
                </a:rPr>
                <a:t>Produkt</a:t>
              </a:r>
              <a:r>
                <a:rPr lang="en-GB" sz="1000" b="1" dirty="0">
                  <a:latin typeface="Braun Linear" panose="020B0500000000020000" pitchFamily="34" charset="0"/>
                </a:rPr>
                <a:t>-Highlights</a:t>
              </a:r>
              <a:endParaRPr lang="en-GB" sz="1000" b="1" dirty="0">
                <a:solidFill>
                  <a:schemeClr val="tx1"/>
                </a:solidFill>
                <a:latin typeface="Braun Linear" panose="020B0500000000020000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DBFDFB-3671-43BC-8D3A-E4BB1F2D1127}"/>
              </a:ext>
            </a:extLst>
          </p:cNvPr>
          <p:cNvSpPr txBox="1"/>
          <p:nvPr/>
        </p:nvSpPr>
        <p:spPr>
          <a:xfrm>
            <a:off x="3334715" y="1549249"/>
            <a:ext cx="3188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050" dirty="0">
                <a:latin typeface="Braun Linear" panose="020B0500000000020000" pitchFamily="34" charset="0"/>
              </a:rPr>
              <a:t>Das ThermoScan® 3 ist ein kompaktes Ohrthermometer, das in nur einer Sekunde schnelle Ergebnisse liefert, auf die Sie sich verlassen können.</a:t>
            </a:r>
          </a:p>
          <a:p>
            <a:pPr algn="just"/>
            <a:endParaRPr lang="de-DE" sz="1050" dirty="0">
              <a:latin typeface="Braun Linear" panose="020B0500000000020000" pitchFamily="34" charset="0"/>
            </a:endParaRPr>
          </a:p>
          <a:p>
            <a:pPr algn="just"/>
            <a:r>
              <a:rPr lang="de-DE" sz="1050" dirty="0">
                <a:latin typeface="Braun Linear" panose="020B0500000000020000" pitchFamily="34" charset="0"/>
              </a:rPr>
              <a:t>Das Ohr ist die beste Stelle zum Fiebermessen, weil sie die Körpertemperatur genauer wiedergibt</a:t>
            </a:r>
            <a:r>
              <a:rPr lang="de-DE" sz="1050" baseline="30000" dirty="0">
                <a:latin typeface="Braun Linear" panose="020B0500000000020000" pitchFamily="34" charset="0"/>
              </a:rPr>
              <a:t>2,3</a:t>
            </a:r>
            <a:r>
              <a:rPr lang="de-DE" sz="1050" dirty="0">
                <a:latin typeface="Braun Linear" panose="020B0500000000020000" pitchFamily="34" charset="0"/>
              </a:rPr>
              <a:t>.</a:t>
            </a:r>
            <a:endParaRPr lang="en-CH" sz="1050" dirty="0">
              <a:latin typeface="Braun Linear" panose="020B0500000000020000" pitchFamily="34" charset="0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E527CFDE-8C9B-4D3F-A46A-F926472DF49A}"/>
              </a:ext>
            </a:extLst>
          </p:cNvPr>
          <p:cNvSpPr/>
          <p:nvPr/>
        </p:nvSpPr>
        <p:spPr>
          <a:xfrm>
            <a:off x="113027" y="8323193"/>
            <a:ext cx="1006776" cy="629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Braun Linear" panose="020B050000000002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277E4-50E4-4C88-B666-862FC897C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03" y="4929071"/>
            <a:ext cx="756416" cy="319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AFD59-73B7-4FA4-B913-06D31DDE6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88" y="4851747"/>
            <a:ext cx="609421" cy="431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233054-55C5-4946-917E-4FE035B5E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474" y="6104061"/>
            <a:ext cx="409673" cy="409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764A4C-12B8-493D-A5E3-2BF861EA8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89" y="6117725"/>
            <a:ext cx="491874" cy="388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53E40F-02BF-4B0B-A692-AEBD5A0731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0455" y="6104061"/>
            <a:ext cx="462776" cy="4665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3F86DF-AC63-46F4-A919-12DE865D1A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5147" y="1435241"/>
            <a:ext cx="1418453" cy="2663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50D2D0-9A72-4EEC-A836-DDD1027D5F0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7750" t="47362"/>
          <a:stretch/>
        </p:blipFill>
        <p:spPr>
          <a:xfrm>
            <a:off x="474129" y="2019224"/>
            <a:ext cx="1418152" cy="231470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B955669-A7C7-4481-89E6-B2FDECA7880D}"/>
              </a:ext>
            </a:extLst>
          </p:cNvPr>
          <p:cNvGrpSpPr/>
          <p:nvPr/>
        </p:nvGrpSpPr>
        <p:grpSpPr>
          <a:xfrm>
            <a:off x="3402003" y="3044172"/>
            <a:ext cx="3121367" cy="981102"/>
            <a:chOff x="2409710" y="427286"/>
            <a:chExt cx="3121367" cy="130674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2449364-E92E-40C0-AC80-9E384D0CB193}"/>
                </a:ext>
              </a:extLst>
            </p:cNvPr>
            <p:cNvSpPr/>
            <p:nvPr/>
          </p:nvSpPr>
          <p:spPr>
            <a:xfrm>
              <a:off x="2409710" y="572051"/>
              <a:ext cx="3121367" cy="116198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50" dirty="0">
                  <a:solidFill>
                    <a:schemeClr val="tx1"/>
                  </a:solidFill>
                  <a:latin typeface="Braun Linear" panose="020B0500000000020000" pitchFamily="34" charset="0"/>
                </a:rPr>
                <a:t>1x Braun </a:t>
              </a:r>
              <a:r>
                <a:rPr lang="en-GB" sz="1050" dirty="0" err="1">
                  <a:solidFill>
                    <a:schemeClr val="tx1"/>
                  </a:solidFill>
                  <a:latin typeface="Braun Linear" panose="020B0500000000020000" pitchFamily="34" charset="0"/>
                </a:rPr>
                <a:t>ThermoScan</a:t>
              </a:r>
              <a:r>
                <a:rPr lang="en-GB" sz="1050" dirty="0">
                  <a:solidFill>
                    <a:schemeClr val="tx1"/>
                  </a:solidFill>
                  <a:latin typeface="Braun Linear" panose="020B0500000000020000" pitchFamily="34" charset="0"/>
                </a:rPr>
                <a:t>® </a:t>
              </a:r>
              <a:r>
                <a:rPr lang="en-GB" sz="1050" b="1" dirty="0">
                  <a:solidFill>
                    <a:schemeClr val="tx1"/>
                  </a:solidFill>
                  <a:latin typeface="Braun Linear" panose="020B0500000000020000" pitchFamily="34" charset="0"/>
                </a:rPr>
                <a:t>3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Braun Linear" panose="020B0500000000020000" pitchFamily="34" charset="0"/>
                </a:rPr>
                <a:t>1x </a:t>
              </a:r>
              <a:r>
                <a:rPr lang="en-GB" sz="1050" dirty="0" err="1">
                  <a:solidFill>
                    <a:schemeClr val="tx1"/>
                  </a:solidFill>
                  <a:latin typeface="Braun Linear" panose="020B0500000000020000" pitchFamily="34" charset="0"/>
                </a:rPr>
                <a:t>Schutzkappe</a:t>
              </a:r>
              <a:endParaRPr lang="en-GB" sz="1050" dirty="0">
                <a:solidFill>
                  <a:schemeClr val="tx1"/>
                </a:solidFill>
                <a:latin typeface="Braun Linear" panose="020B0500000000020000" pitchFamily="34" charset="0"/>
              </a:endParaRPr>
            </a:p>
            <a:p>
              <a:r>
                <a:rPr lang="en-GB" sz="1050" dirty="0">
                  <a:solidFill>
                    <a:schemeClr val="tx1"/>
                  </a:solidFill>
                  <a:latin typeface="Braun Linear" panose="020B0500000000020000" pitchFamily="34" charset="0"/>
                </a:rPr>
                <a:t>21x Hygiene caps</a:t>
              </a:r>
            </a:p>
            <a:p>
              <a:r>
                <a:rPr lang="en-GB" sz="1050" dirty="0">
                  <a:solidFill>
                    <a:schemeClr val="tx1"/>
                  </a:solidFill>
                  <a:latin typeface="Braun Linear" panose="020B0500000000020000" pitchFamily="34" charset="0"/>
                </a:rPr>
                <a:t>1x 3V-Lithium-Batterie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94503B-760D-45BD-8F6F-87A96A912539}"/>
                </a:ext>
              </a:extLst>
            </p:cNvPr>
            <p:cNvSpPr txBox="1"/>
            <p:nvPr/>
          </p:nvSpPr>
          <p:spPr>
            <a:xfrm>
              <a:off x="2436705" y="427286"/>
              <a:ext cx="535724" cy="32794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00" b="1" dirty="0" err="1">
                  <a:solidFill>
                    <a:schemeClr val="tx1"/>
                  </a:solidFill>
                  <a:latin typeface="Braun Linear" panose="020B0500000000020000" pitchFamily="34" charset="0"/>
                </a:rPr>
                <a:t>Inhalt</a:t>
              </a:r>
              <a:endParaRPr lang="en-GB" sz="1000" b="1" dirty="0">
                <a:solidFill>
                  <a:schemeClr val="tx1"/>
                </a:solidFill>
                <a:latin typeface="Braun Linear" panose="020B0500000000020000" pitchFamily="34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C9887BA-00E7-4529-BB24-B3515475A9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3463" y="4777559"/>
            <a:ext cx="579718" cy="57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9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5F510554-D32C-49CE-80AB-1D8F81794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741"/>
              </p:ext>
            </p:extLst>
          </p:nvPr>
        </p:nvGraphicFramePr>
        <p:xfrm>
          <a:off x="377482" y="1128740"/>
          <a:ext cx="6086070" cy="23401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437">
                  <a:extLst>
                    <a:ext uri="{9D8B030D-6E8A-4147-A177-3AD203B41FA5}">
                      <a16:colId xmlns:a16="http://schemas.microsoft.com/office/drawing/2014/main" val="3324755247"/>
                    </a:ext>
                  </a:extLst>
                </a:gridCol>
                <a:gridCol w="1539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561">
                  <a:extLst>
                    <a:ext uri="{9D8B030D-6E8A-4147-A177-3AD203B41FA5}">
                      <a16:colId xmlns:a16="http://schemas.microsoft.com/office/drawing/2014/main" val="3480739666"/>
                    </a:ext>
                  </a:extLst>
                </a:gridCol>
              </a:tblGrid>
              <a:tr h="3562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Braun Linear" panose="020B0500000000020000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ts val="880"/>
                        </a:lnSpc>
                      </a:pPr>
                      <a:r>
                        <a:rPr lang="en-GB" sz="900" b="1" spc="-5" dirty="0" err="1">
                          <a:latin typeface="Braun Linear" panose="020B0500000000020000" pitchFamily="34" charset="0"/>
                          <a:cs typeface="Arial"/>
                        </a:rPr>
                        <a:t>Menge</a:t>
                      </a:r>
                      <a:endParaRPr sz="900" dirty="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ts val="880"/>
                        </a:lnSpc>
                      </a:pPr>
                      <a:r>
                        <a:rPr lang="en-GB" sz="900" b="1" spc="-5" dirty="0" err="1">
                          <a:latin typeface="Braun Linear" panose="020B0500000000020000" pitchFamily="34" charset="0"/>
                          <a:cs typeface="Arial"/>
                        </a:rPr>
                        <a:t>Gewicht</a:t>
                      </a:r>
                      <a:endParaRPr lang="en-GB" sz="900" b="1" spc="-5" dirty="0">
                        <a:latin typeface="Braun Linear" panose="020B0500000000020000" pitchFamily="34" charset="0"/>
                        <a:cs typeface="Arial"/>
                      </a:endParaRPr>
                    </a:p>
                    <a:p>
                      <a:pPr marR="41910" algn="ctr">
                        <a:lnSpc>
                          <a:spcPts val="880"/>
                        </a:lnSpc>
                      </a:pPr>
                      <a:r>
                        <a:rPr lang="en-GB" sz="900" b="1" spc="-5" dirty="0">
                          <a:latin typeface="Braun Linear" panose="020B0500000000020000" pitchFamily="34" charset="0"/>
                          <a:cs typeface="Arial"/>
                        </a:rPr>
                        <a:t>(kg)</a:t>
                      </a:r>
                      <a:endParaRPr sz="900" dirty="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880"/>
                        </a:lnSpc>
                      </a:pPr>
                      <a:r>
                        <a:rPr lang="en-GB" sz="900" b="1" spc="-10" dirty="0" err="1">
                          <a:latin typeface="Braun Linear" panose="020B0500000000020000" pitchFamily="34" charset="0"/>
                          <a:cs typeface="Arial"/>
                        </a:rPr>
                        <a:t>Größe</a:t>
                      </a:r>
                      <a:endParaRPr lang="en-GB" sz="900" b="1" spc="-10" dirty="0">
                        <a:latin typeface="Braun Linear" panose="020B0500000000020000" pitchFamily="34" charset="0"/>
                        <a:cs typeface="Arial"/>
                      </a:endParaRPr>
                    </a:p>
                    <a:p>
                      <a:pPr marR="6985" algn="ctr">
                        <a:lnSpc>
                          <a:spcPts val="880"/>
                        </a:lnSpc>
                      </a:pPr>
                      <a:r>
                        <a:rPr lang="en-GB" sz="900" b="1" spc="-10" dirty="0">
                          <a:latin typeface="Braun Linear" panose="020B0500000000020000" pitchFamily="34" charset="0"/>
                          <a:cs typeface="Arial"/>
                        </a:rPr>
                        <a:t>(mm)</a:t>
                      </a:r>
                      <a:endParaRPr sz="900" dirty="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80"/>
                        </a:lnSpc>
                      </a:pPr>
                      <a:r>
                        <a:rPr sz="900" b="1" spc="-10" dirty="0">
                          <a:latin typeface="Braun Linear" panose="020B0500000000020000" pitchFamily="34" charset="0"/>
                          <a:cs typeface="Arial"/>
                        </a:rPr>
                        <a:t>EAN</a:t>
                      </a:r>
                      <a:r>
                        <a:rPr sz="900" b="1" spc="25" dirty="0">
                          <a:latin typeface="Braun Linear" panose="020B0500000000020000" pitchFamily="34" charset="0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Braun Linear" panose="020B0500000000020000" pitchFamily="34" charset="0"/>
                          <a:cs typeface="Arial"/>
                        </a:rPr>
                        <a:t>Code</a:t>
                      </a:r>
                      <a:endParaRPr sz="900" dirty="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880"/>
                        </a:lnSpc>
                      </a:pPr>
                      <a:r>
                        <a:rPr lang="en-GB" sz="900" b="1" dirty="0">
                          <a:latin typeface="Braun Linear" panose="020B0500000000020000" pitchFamily="34" charset="0"/>
                          <a:cs typeface="Arial"/>
                        </a:rPr>
                        <a:t>PZN</a:t>
                      </a:r>
                      <a:endParaRPr sz="900" b="1" dirty="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33"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GB" sz="900" b="1" spc="-5" dirty="0" err="1">
                          <a:latin typeface="Braun Linear" panose="020B0500000000020000" pitchFamily="34" charset="0"/>
                          <a:cs typeface="Arial"/>
                        </a:rPr>
                        <a:t>Einzelverpackung</a:t>
                      </a:r>
                      <a:endParaRPr lang="en-GB" sz="900" dirty="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4826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60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latin typeface="Braun Linear" panose="020B0500000000020000" pitchFamily="34" charset="0"/>
                          <a:cs typeface="Arial"/>
                        </a:rPr>
                        <a:t>1</a:t>
                      </a:r>
                      <a:endParaRPr lang="en-CH" sz="90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4826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60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latin typeface="Braun Linear" panose="020B0500000000020000" pitchFamily="34" charset="0"/>
                          <a:cs typeface="Arial"/>
                        </a:rPr>
                        <a:t>0.17</a:t>
                      </a:r>
                      <a:endParaRPr lang="en-CH" sz="90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4826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5336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Braun Linear" panose="020B0500000000020000" pitchFamily="34" charset="0"/>
                          <a:cs typeface="Arial"/>
                        </a:rPr>
                        <a:t>98.5 x 38 x 197</a:t>
                      </a:r>
                    </a:p>
                  </a:txBody>
                  <a:tcPr marL="0" marR="0" marT="4826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900" dirty="0">
                          <a:solidFill>
                            <a:schemeClr val="tx1"/>
                          </a:solidFill>
                          <a:latin typeface="Braun Linear" panose="020B0500000000020000" pitchFamily="34" charset="0"/>
                          <a:ea typeface="+mn-ea"/>
                          <a:cs typeface="Arial"/>
                        </a:rPr>
                        <a:t>04022167330307</a:t>
                      </a:r>
                    </a:p>
                  </a:txBody>
                  <a:tcPr marL="0" marR="0" marT="4826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Braun Linear" panose="020B0500000000020000" pitchFamily="34" charset="0"/>
                          <a:ea typeface="+mn-ea"/>
                          <a:cs typeface="Arial"/>
                        </a:rPr>
                        <a:t>11562646</a:t>
                      </a:r>
                      <a:endParaRPr lang="en-CH" sz="900">
                        <a:solidFill>
                          <a:schemeClr val="tx1"/>
                        </a:solidFill>
                        <a:latin typeface="Braun Linear" panose="020B0500000000020000" pitchFamily="34" charset="0"/>
                        <a:ea typeface="+mn-ea"/>
                        <a:cs typeface="Arial"/>
                      </a:endParaRPr>
                    </a:p>
                  </a:txBody>
                  <a:tcPr marL="0" marR="0" marT="4826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</a:pPr>
                      <a:r>
                        <a:rPr lang="en-GB" sz="900" b="1" spc="-5" dirty="0" err="1">
                          <a:latin typeface="Braun Linear" panose="020B0500000000020000" pitchFamily="34" charset="0"/>
                          <a:cs typeface="Arial"/>
                        </a:rPr>
                        <a:t>Verpackungsgröße</a:t>
                      </a:r>
                      <a:r>
                        <a:rPr lang="en-GB" sz="900" b="1" spc="-5" dirty="0">
                          <a:latin typeface="Braun Linear" panose="020B0500000000020000" pitchFamily="34" charset="0"/>
                          <a:cs typeface="Arial"/>
                        </a:rPr>
                        <a:t> des </a:t>
                      </a:r>
                      <a:r>
                        <a:rPr lang="en-GB" sz="900" b="1" spc="-5" dirty="0" err="1">
                          <a:latin typeface="Braun Linear" panose="020B0500000000020000" pitchFamily="34" charset="0"/>
                          <a:cs typeface="Arial"/>
                        </a:rPr>
                        <a:t>Umkartons</a:t>
                      </a:r>
                      <a:endParaRPr sz="900" dirty="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60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latin typeface="Braun Linear" panose="020B0500000000020000" pitchFamily="34" charset="0"/>
                          <a:cs typeface="Times New Roman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60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latin typeface="Braun Linear" panose="020B0500000000020000" pitchFamily="34" charset="0"/>
                          <a:cs typeface="Times New Roman"/>
                        </a:rPr>
                        <a:t>1.35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</a:pPr>
                      <a:r>
                        <a:rPr lang="en-GB" sz="900">
                          <a:latin typeface="Braun Linear" panose="020B0500000000020000" pitchFamily="34" charset="0"/>
                          <a:cs typeface="Arial"/>
                        </a:rPr>
                        <a:t>368 x 138 x 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CH" sz="900" b="0" i="0" u="none" strike="noStrike">
                          <a:solidFill>
                            <a:srgbClr val="000000"/>
                          </a:solidFill>
                          <a:effectLst/>
                          <a:latin typeface="Braun Linear" panose="020B0500000000020000" pitchFamily="34" charset="0"/>
                        </a:rPr>
                        <a:t>14022167330304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CH" sz="900" b="0" i="0" u="none" strike="noStrike">
                        <a:solidFill>
                          <a:srgbClr val="000000"/>
                        </a:solidFill>
                        <a:effectLst/>
                        <a:latin typeface="Braun Linear" panose="020B0500000000020000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786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n-GB" sz="900" b="1" spc="-5" dirty="0" err="1">
                          <a:latin typeface="Braun Linear" panose="020B0500000000020000" pitchFamily="34" charset="0"/>
                          <a:cs typeface="Arial"/>
                        </a:rPr>
                        <a:t>Anzahl</a:t>
                      </a:r>
                      <a:r>
                        <a:rPr lang="en-GB" sz="900" b="1" spc="-5" dirty="0">
                          <a:latin typeface="Braun Linear" panose="020B0500000000020000" pitchFamily="34" charset="0"/>
                          <a:cs typeface="Arial"/>
                        </a:rPr>
                        <a:t> der </a:t>
                      </a:r>
                      <a:r>
                        <a:rPr lang="en-GB" sz="900" b="1" spc="-5" dirty="0" err="1">
                          <a:latin typeface="Braun Linear" panose="020B0500000000020000" pitchFamily="34" charset="0"/>
                          <a:cs typeface="Arial"/>
                        </a:rPr>
                        <a:t>Lagen</a:t>
                      </a:r>
                      <a:endParaRPr sz="900" dirty="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6540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GB" sz="900">
                          <a:latin typeface="Braun Linear" panose="020B0500000000020000" pitchFamily="34" charset="0"/>
                          <a:cs typeface="Arial"/>
                        </a:rPr>
                        <a:t>EU:13</a:t>
                      </a:r>
                    </a:p>
                    <a:p>
                      <a:pPr marR="6604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GB" sz="900">
                          <a:latin typeface="Braun Linear" panose="020B0500000000020000" pitchFamily="34" charset="0"/>
                          <a:cs typeface="Arial"/>
                        </a:rPr>
                        <a:t>UK:11</a:t>
                      </a:r>
                      <a:endParaRPr sz="90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603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90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603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>
                        <a:latin typeface="Braun Linear" panose="020B0500000000020000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>
                        <a:latin typeface="Braun Linear" panose="020B0500000000020000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>
                        <a:latin typeface="Braun Linear" panose="020B0500000000020000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7693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de-DE" sz="900" b="1" spc="-5" dirty="0">
                          <a:latin typeface="Braun Linear" panose="020B0500000000020000" pitchFamily="34" charset="0"/>
                          <a:cs typeface="Arial"/>
                        </a:rPr>
                        <a:t>Anzahl der Verpackungen pro Lage</a:t>
                      </a:r>
                      <a:endParaRPr sz="900" dirty="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56515" marB="0" anchor="ctr"/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GB" sz="900">
                          <a:latin typeface="Braun Linear" panose="020B0500000000020000" pitchFamily="34" charset="0"/>
                          <a:cs typeface="Arial"/>
                        </a:rPr>
                        <a:t>EU:16</a:t>
                      </a:r>
                    </a:p>
                    <a:p>
                      <a:pPr marR="660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GB" sz="900">
                          <a:latin typeface="Braun Linear" panose="020B0500000000020000" pitchFamily="34" charset="0"/>
                          <a:cs typeface="Arial"/>
                        </a:rPr>
                        <a:t>UK:19</a:t>
                      </a:r>
                      <a:endParaRPr sz="90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51435" marB="0" anchor="ctr"/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90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5143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>
                        <a:latin typeface="Braun Linear" panose="020B0500000000020000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>
                        <a:latin typeface="Braun Linear" panose="020B0500000000020000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>
                        <a:latin typeface="Braun Linear" panose="020B0500000000020000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8852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n-GB" sz="900" b="1" spc="-10" dirty="0">
                          <a:latin typeface="Braun Linear" panose="020B0500000000020000" pitchFamily="34" charset="0"/>
                          <a:cs typeface="Arial"/>
                        </a:rPr>
                        <a:t>Palette</a:t>
                      </a:r>
                      <a:endParaRPr sz="900" dirty="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6223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900">
                          <a:latin typeface="Braun Linear" panose="020B0500000000020000" pitchFamily="34" charset="0"/>
                          <a:cs typeface="Arial"/>
                        </a:rPr>
                        <a:t>EU:1248</a:t>
                      </a:r>
                    </a:p>
                    <a:p>
                      <a:pPr marR="6604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900">
                          <a:latin typeface="Braun Linear" panose="020B0500000000020000" pitchFamily="34" charset="0"/>
                          <a:cs typeface="Arial"/>
                        </a:rPr>
                        <a:t>UK:1254</a:t>
                      </a:r>
                      <a:endParaRPr sz="90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571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900">
                        <a:latin typeface="Braun Linear" panose="020B0500000000020000" pitchFamily="34" charset="0"/>
                        <a:cs typeface="Arial"/>
                      </a:endParaRPr>
                    </a:p>
                  </a:txBody>
                  <a:tcPr marL="0" marR="0" marT="571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6040" lvl="0" indent="0" algn="ctr" defTabSz="497754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900" kern="1200">
                        <a:solidFill>
                          <a:schemeClr val="tx1"/>
                        </a:solidFill>
                        <a:latin typeface="Braun Linear" panose="020B0500000000020000" pitchFamily="34" charset="0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>
                        <a:latin typeface="Braun Linear" panose="020B0500000000020000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Braun Linear" panose="020B0500000000020000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object 5">
            <a:extLst>
              <a:ext uri="{FF2B5EF4-FFF2-40B4-BE49-F238E27FC236}">
                <a16:creationId xmlns:a16="http://schemas.microsoft.com/office/drawing/2014/main" id="{787D3FFA-84C5-4FE1-A252-2150F37C9C74}"/>
              </a:ext>
            </a:extLst>
          </p:cNvPr>
          <p:cNvSpPr/>
          <p:nvPr/>
        </p:nvSpPr>
        <p:spPr>
          <a:xfrm>
            <a:off x="174755" y="8514105"/>
            <a:ext cx="1006776" cy="629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Braun Linear" panose="020B050000000002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971C4-FD00-4B67-A2E2-CE380038C848}"/>
              </a:ext>
            </a:extLst>
          </p:cNvPr>
          <p:cNvSpPr txBox="1"/>
          <p:nvPr/>
        </p:nvSpPr>
        <p:spPr>
          <a:xfrm>
            <a:off x="174755" y="9075734"/>
            <a:ext cx="4405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0" i="0" u="none" strike="noStrike" baseline="0" dirty="0">
                <a:solidFill>
                  <a:srgbClr val="000000"/>
                </a:solidFill>
                <a:latin typeface="Braun Linear" panose="020B0500000000020000" pitchFamily="34" charset="0"/>
              </a:rPr>
              <a:t>ThermoScan® ist eine eingetragene Marke von Helen of Troy Limited und/oder angeschlossener Unternehmen. </a:t>
            </a:r>
          </a:p>
          <a:p>
            <a:r>
              <a:rPr lang="de-DE" sz="700" b="0" i="0" u="none" strike="noStrike" baseline="0" dirty="0">
                <a:solidFill>
                  <a:srgbClr val="000000"/>
                </a:solidFill>
                <a:latin typeface="Braun Linear" panose="020B0500000000020000" pitchFamily="34" charset="0"/>
              </a:rPr>
              <a:t>Bestimmte unter Lizenz von The Proctor &amp; Gamble Company und seiner Tochtergesellschaften verwendete Handelsmarken. </a:t>
            </a:r>
          </a:p>
          <a:p>
            <a:r>
              <a:rPr lang="de-DE" sz="700" b="0" i="0" u="none" strike="noStrike" baseline="0" dirty="0">
                <a:solidFill>
                  <a:srgbClr val="000000"/>
                </a:solidFill>
                <a:latin typeface="Braun Linear" panose="020B0500000000020000" pitchFamily="34" charset="0"/>
              </a:rPr>
              <a:t>© 2023, alle Rechte vorbehalten.</a:t>
            </a:r>
            <a:endParaRPr lang="en-GB" sz="700" b="0" i="0" u="none" strike="noStrike" baseline="0" dirty="0">
              <a:solidFill>
                <a:srgbClr val="000000"/>
              </a:solidFill>
              <a:latin typeface="Braun Linear" panose="020B050000000002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4A4031-EAD9-44B0-A3C8-502512B55D40}"/>
              </a:ext>
            </a:extLst>
          </p:cNvPr>
          <p:cNvSpPr txBox="1"/>
          <p:nvPr/>
        </p:nvSpPr>
        <p:spPr>
          <a:xfrm>
            <a:off x="4271174" y="8813309"/>
            <a:ext cx="2285470" cy="85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700" b="1" spc="-5" err="1">
                <a:latin typeface="Braun Linear" panose="020B0500000000020000" pitchFamily="34" charset="0"/>
                <a:cs typeface="Arial"/>
              </a:rPr>
              <a:t>Kaz</a:t>
            </a:r>
            <a:r>
              <a:rPr lang="en-GB" sz="700" b="1" spc="-5">
                <a:latin typeface="Braun Linear" panose="020B0500000000020000" pitchFamily="34" charset="0"/>
                <a:cs typeface="Arial"/>
              </a:rPr>
              <a:t> Europe </a:t>
            </a:r>
            <a:r>
              <a:rPr lang="en-GB" sz="700" b="1" spc="-5" err="1">
                <a:latin typeface="Braun Linear" panose="020B0500000000020000" pitchFamily="34" charset="0"/>
                <a:cs typeface="Arial"/>
              </a:rPr>
              <a:t>Sàrl</a:t>
            </a:r>
            <a:endParaRPr lang="en-GB" sz="700" b="1" spc="-5">
              <a:latin typeface="Braun Linear" panose="020B0500000000020000" pitchFamily="34" charset="0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700" b="1" spc="-5">
                <a:latin typeface="Braun Linear" panose="020B0500000000020000" pitchFamily="34" charset="0"/>
                <a:cs typeface="Arial"/>
              </a:rPr>
              <a:t>A Helen of Troy Company</a:t>
            </a:r>
            <a:endParaRPr lang="en-GB" sz="700" b="1">
              <a:latin typeface="Braun Linear" panose="020B0500000000020000" pitchFamily="34" charset="0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5"/>
              </a:spcBef>
            </a:pPr>
            <a:r>
              <a:rPr lang="en-GB" sz="700" spc="-5" err="1">
                <a:latin typeface="Braun Linear" panose="020B0500000000020000" pitchFamily="34" charset="0"/>
                <a:cs typeface="Arial"/>
              </a:rPr>
              <a:t>Rte</a:t>
            </a:r>
            <a:r>
              <a:rPr lang="en-GB" sz="700" spc="-5">
                <a:latin typeface="Braun Linear" panose="020B0500000000020000" pitchFamily="34" charset="0"/>
                <a:cs typeface="Arial"/>
              </a:rPr>
              <a:t> de la </a:t>
            </a:r>
            <a:r>
              <a:rPr lang="en-GB" sz="700" spc="-5" err="1">
                <a:latin typeface="Braun Linear" panose="020B0500000000020000" pitchFamily="34" charset="0"/>
                <a:cs typeface="Arial"/>
              </a:rPr>
              <a:t>Chaux</a:t>
            </a:r>
            <a:r>
              <a:rPr lang="en-GB" sz="700" spc="-5">
                <a:latin typeface="Braun Linear" panose="020B0500000000020000" pitchFamily="34" charset="0"/>
                <a:cs typeface="Arial"/>
              </a:rPr>
              <a:t> 4</a:t>
            </a:r>
            <a:endParaRPr lang="en-GB" sz="700">
              <a:latin typeface="Braun Linear" panose="020B0500000000020000" pitchFamily="34" charset="0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5"/>
              </a:spcBef>
            </a:pPr>
            <a:r>
              <a:rPr lang="en-GB" sz="700">
                <a:latin typeface="Braun Linear" panose="020B0500000000020000" pitchFamily="34" charset="0"/>
                <a:cs typeface="Arial"/>
              </a:rPr>
              <a:t>1030 Bussigny– </a:t>
            </a:r>
            <a:r>
              <a:rPr lang="en-GB" sz="700" spc="-5">
                <a:latin typeface="Braun Linear" panose="020B0500000000020000" pitchFamily="34" charset="0"/>
                <a:cs typeface="Arial"/>
              </a:rPr>
              <a:t>Switzerland</a:t>
            </a:r>
            <a:endParaRPr lang="en-GB" sz="700" spc="-5">
              <a:latin typeface="Braun Linear" panose="020B0500000000020000" pitchFamily="34" charset="0"/>
              <a:cs typeface="Arial" panose="020B0604020202020204" pitchFamily="34" charset="0"/>
            </a:endParaRPr>
          </a:p>
          <a:p>
            <a:pPr marL="12700" algn="r">
              <a:lnSpc>
                <a:spcPct val="100000"/>
              </a:lnSpc>
              <a:spcBef>
                <a:spcPts val="5"/>
              </a:spcBef>
            </a:pPr>
            <a:r>
              <a:rPr lang="en-GB" sz="700">
                <a:latin typeface="Braun Linear" panose="020B0500000000020000" pitchFamily="34" charset="0"/>
                <a:cs typeface="Arial" panose="020B0604020202020204" pitchFamily="34" charset="0"/>
              </a:rPr>
              <a:t>Phone: +41 21 644 01 10</a:t>
            </a:r>
          </a:p>
          <a:p>
            <a:pPr algn="r"/>
            <a:r>
              <a:rPr lang="en-GB" sz="700">
                <a:latin typeface="Braun Linear" panose="020B0500000000020000" pitchFamily="34" charset="0"/>
                <a:cs typeface="Arial" panose="020B0604020202020204" pitchFamily="34" charset="0"/>
              </a:rPr>
              <a:t>Fax: +41 21 644 01 11</a:t>
            </a:r>
          </a:p>
          <a:p>
            <a:pPr algn="r"/>
            <a:r>
              <a:rPr lang="en-GB" sz="700">
                <a:latin typeface="Braun Linear" panose="020B0500000000020000" pitchFamily="34" charset="0"/>
                <a:cs typeface="Arial" panose="020B0604020202020204" pitchFamily="34" charset="0"/>
              </a:rPr>
              <a:t>Website: </a:t>
            </a:r>
            <a:r>
              <a:rPr lang="en-GB" sz="700">
                <a:latin typeface="Braun Linear" panose="020B0500000000020000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www.HelenofTroy.com/emea-en/</a:t>
            </a:r>
            <a:endParaRPr lang="en-CH" sz="700">
              <a:latin typeface="Braun Linear" panose="020B0500000000020000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6AF9C65-8DA9-4BFE-B7FA-067798EE60D7}"/>
              </a:ext>
            </a:extLst>
          </p:cNvPr>
          <p:cNvSpPr/>
          <p:nvPr/>
        </p:nvSpPr>
        <p:spPr>
          <a:xfrm>
            <a:off x="5793181" y="253063"/>
            <a:ext cx="763463" cy="354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Braun Linear" panose="020B050000000002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6328BE-48D9-4B02-9BE4-D4EE61E65D53}"/>
              </a:ext>
            </a:extLst>
          </p:cNvPr>
          <p:cNvGrpSpPr/>
          <p:nvPr/>
        </p:nvGrpSpPr>
        <p:grpSpPr>
          <a:xfrm>
            <a:off x="275664" y="789626"/>
            <a:ext cx="6291166" cy="2890091"/>
            <a:chOff x="2409710" y="366413"/>
            <a:chExt cx="3121367" cy="156179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66565FA-B35C-48B8-B292-719345D25A1F}"/>
                </a:ext>
              </a:extLst>
            </p:cNvPr>
            <p:cNvSpPr/>
            <p:nvPr/>
          </p:nvSpPr>
          <p:spPr>
            <a:xfrm>
              <a:off x="2409710" y="426557"/>
              <a:ext cx="3121367" cy="1501653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H" sz="1000">
                <a:solidFill>
                  <a:schemeClr val="tx1"/>
                </a:solidFill>
                <a:latin typeface="Braun Linear" panose="020B050000000002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37127-323C-447D-8F53-57D026EA388C}"/>
                </a:ext>
              </a:extLst>
            </p:cNvPr>
            <p:cNvSpPr txBox="1"/>
            <p:nvPr/>
          </p:nvSpPr>
          <p:spPr>
            <a:xfrm>
              <a:off x="2483365" y="366413"/>
              <a:ext cx="1226228" cy="1330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latin typeface="Braun Linear" panose="020B0500000000020000" pitchFamily="34" charset="0"/>
                </a:rPr>
                <a:t>Technische</a:t>
              </a:r>
              <a:r>
                <a:rPr lang="en-GB" sz="1000" b="1" dirty="0">
                  <a:latin typeface="Braun Linear" panose="020B0500000000020000" pitchFamily="34" charset="0"/>
                </a:rPr>
                <a:t> </a:t>
              </a:r>
              <a:r>
                <a:rPr lang="en-GB" sz="1000" b="1" dirty="0" err="1">
                  <a:latin typeface="Braun Linear" panose="020B0500000000020000" pitchFamily="34" charset="0"/>
                </a:rPr>
                <a:t>Informationen</a:t>
              </a:r>
              <a:r>
                <a:rPr lang="en-GB" sz="1000" b="1" dirty="0">
                  <a:latin typeface="Braun Linear" panose="020B0500000000020000" pitchFamily="34" charset="0"/>
                </a:rPr>
                <a:t> IRT3030WE</a:t>
              </a:r>
              <a:endParaRPr lang="en-GB" sz="1000" b="1" dirty="0">
                <a:solidFill>
                  <a:schemeClr val="tx1"/>
                </a:solidFill>
                <a:latin typeface="Braun Linear" panose="020B0500000000020000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EF80F9-315E-4C08-8A82-AC71A68511A2}"/>
              </a:ext>
            </a:extLst>
          </p:cNvPr>
          <p:cNvGrpSpPr/>
          <p:nvPr/>
        </p:nvGrpSpPr>
        <p:grpSpPr>
          <a:xfrm>
            <a:off x="807550" y="5556598"/>
            <a:ext cx="5242902" cy="2951457"/>
            <a:chOff x="589348" y="4577617"/>
            <a:chExt cx="5542694" cy="31202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65DD5D7-A4BF-4DFE-A109-31293043AB42}"/>
                </a:ext>
              </a:extLst>
            </p:cNvPr>
            <p:cNvGrpSpPr/>
            <p:nvPr/>
          </p:nvGrpSpPr>
          <p:grpSpPr>
            <a:xfrm>
              <a:off x="589348" y="4577617"/>
              <a:ext cx="5542694" cy="3120223"/>
              <a:chOff x="637472" y="5059269"/>
              <a:chExt cx="5684618" cy="3200119"/>
            </a:xfrm>
          </p:grpSpPr>
          <p:pic>
            <p:nvPicPr>
              <p:cNvPr id="11" name="Picture 10" descr="A picture containing person, indoor, holding, baby&#10;&#10;Description automatically generated">
                <a:extLst>
                  <a:ext uri="{FF2B5EF4-FFF2-40B4-BE49-F238E27FC236}">
                    <a16:creationId xmlns:a16="http://schemas.microsoft.com/office/drawing/2014/main" id="{C7774370-31CB-45FA-B5A2-90C589AF79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79" r="18677"/>
              <a:stretch/>
            </p:blipFill>
            <p:spPr>
              <a:xfrm>
                <a:off x="637472" y="5059271"/>
                <a:ext cx="1421154" cy="3197595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person, dessert&#10;&#10;Description automatically generated">
                <a:extLst>
                  <a:ext uri="{FF2B5EF4-FFF2-40B4-BE49-F238E27FC236}">
                    <a16:creationId xmlns:a16="http://schemas.microsoft.com/office/drawing/2014/main" id="{E6BA4E8C-7E98-465A-A16F-CEC544C24A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77" r="5779"/>
              <a:stretch/>
            </p:blipFill>
            <p:spPr>
              <a:xfrm>
                <a:off x="2058626" y="5059269"/>
                <a:ext cx="1421155" cy="3197597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person, indoor, cellphone&#10;&#10;Description automatically generated">
                <a:extLst>
                  <a:ext uri="{FF2B5EF4-FFF2-40B4-BE49-F238E27FC236}">
                    <a16:creationId xmlns:a16="http://schemas.microsoft.com/office/drawing/2014/main" id="{129BEF70-19FA-4AE8-AC7A-C03C8DF70E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48" t="2988" r="17064" b="2988"/>
              <a:stretch/>
            </p:blipFill>
            <p:spPr>
              <a:xfrm>
                <a:off x="3479781" y="5061791"/>
                <a:ext cx="1421154" cy="3197597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person, cellphone, phone, indoor&#10;&#10;Description automatically generated">
                <a:extLst>
                  <a:ext uri="{FF2B5EF4-FFF2-40B4-BE49-F238E27FC236}">
                    <a16:creationId xmlns:a16="http://schemas.microsoft.com/office/drawing/2014/main" id="{7914C716-4247-467A-906D-CDB22C84F6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19" r="22137"/>
              <a:stretch/>
            </p:blipFill>
            <p:spPr>
              <a:xfrm>
                <a:off x="4900936" y="5059269"/>
                <a:ext cx="1421154" cy="3197597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D0A21D1-5C6D-4704-B434-F68781D05B7E}"/>
                </a:ext>
              </a:extLst>
            </p:cNvPr>
            <p:cNvGrpSpPr/>
            <p:nvPr/>
          </p:nvGrpSpPr>
          <p:grpSpPr>
            <a:xfrm>
              <a:off x="657654" y="4620573"/>
              <a:ext cx="5474386" cy="227763"/>
              <a:chOff x="725960" y="7691634"/>
              <a:chExt cx="5474386" cy="227763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8074EE-3F47-4EB6-AC65-D09E865DD328}"/>
                  </a:ext>
                </a:extLst>
              </p:cNvPr>
              <p:cNvSpPr txBox="1"/>
              <p:nvPr/>
            </p:nvSpPr>
            <p:spPr>
              <a:xfrm>
                <a:off x="725960" y="7691634"/>
                <a:ext cx="1309615" cy="227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>
                    <a:solidFill>
                      <a:schemeClr val="bg1"/>
                    </a:solidFill>
                    <a:latin typeface="Braun Linear" panose="020B0500000000020000" pitchFamily="34" charset="0"/>
                  </a:rPr>
                  <a:t>Thermometer</a:t>
                </a:r>
                <a:endParaRPr lang="en-CH" sz="800" b="1" dirty="0">
                  <a:solidFill>
                    <a:schemeClr val="bg1"/>
                  </a:solidFill>
                  <a:latin typeface="Braun Linear" panose="020B0500000000020000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635398-25FE-4681-9ACF-7EB81B28B44A}"/>
                  </a:ext>
                </a:extLst>
              </p:cNvPr>
              <p:cNvSpPr txBox="1"/>
              <p:nvPr/>
            </p:nvSpPr>
            <p:spPr>
              <a:xfrm>
                <a:off x="2067992" y="7691634"/>
                <a:ext cx="1368760" cy="227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 err="1">
                    <a:solidFill>
                      <a:schemeClr val="bg1"/>
                    </a:solidFill>
                    <a:latin typeface="Braun Linear" panose="020B0500000000020000" pitchFamily="34" charset="0"/>
                  </a:rPr>
                  <a:t>Nasensauger</a:t>
                </a:r>
                <a:endParaRPr lang="en-CH" sz="800" b="1" dirty="0">
                  <a:solidFill>
                    <a:schemeClr val="bg1"/>
                  </a:solidFill>
                  <a:latin typeface="Braun Linear" panose="020B0500000000020000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D3F89B-E36E-475E-9379-9E648B0D59E8}"/>
                  </a:ext>
                </a:extLst>
              </p:cNvPr>
              <p:cNvSpPr txBox="1"/>
              <p:nvPr/>
            </p:nvSpPr>
            <p:spPr>
              <a:xfrm>
                <a:off x="3421248" y="7691634"/>
                <a:ext cx="1397833" cy="227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 err="1">
                    <a:solidFill>
                      <a:schemeClr val="bg1"/>
                    </a:solidFill>
                    <a:latin typeface="Braun Linear" panose="020B0500000000020000" pitchFamily="34" charset="0"/>
                  </a:rPr>
                  <a:t>Blutdruckmessgeräte</a:t>
                </a:r>
                <a:endParaRPr lang="en-CH" sz="800" b="1" dirty="0">
                  <a:solidFill>
                    <a:schemeClr val="bg1"/>
                  </a:solidFill>
                  <a:latin typeface="Braun Linear" panose="020B0500000000020000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1A6654-B58D-49BA-92BD-6E605DB9887C}"/>
                  </a:ext>
                </a:extLst>
              </p:cNvPr>
              <p:cNvSpPr txBox="1"/>
              <p:nvPr/>
            </p:nvSpPr>
            <p:spPr>
              <a:xfrm>
                <a:off x="4814673" y="7691634"/>
                <a:ext cx="1385673" cy="2277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sz="800" b="1" dirty="0">
                    <a:solidFill>
                      <a:schemeClr val="bg1"/>
                    </a:solidFill>
                    <a:latin typeface="Braun Linear"/>
                  </a:rPr>
                  <a:t>Oximeter</a:t>
                </a:r>
                <a:endParaRPr lang="en-CH" sz="800" b="1" dirty="0">
                  <a:solidFill>
                    <a:schemeClr val="bg1"/>
                  </a:solidFill>
                  <a:latin typeface="Braun Linear" panose="020B0500000000020000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C5CDCB0-903C-4ACD-A744-1AD15FA6D6CC}"/>
              </a:ext>
            </a:extLst>
          </p:cNvPr>
          <p:cNvSpPr txBox="1"/>
          <p:nvPr/>
        </p:nvSpPr>
        <p:spPr>
          <a:xfrm>
            <a:off x="217449" y="5213792"/>
            <a:ext cx="64377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Braun Linear" panose="020B0500000000020000" pitchFamily="34" charset="0"/>
              </a:rPr>
              <a:t>Braun Healthcare</a:t>
            </a:r>
            <a:endParaRPr lang="en-CH" b="1">
              <a:latin typeface="Braun Linear" panose="020B0500000000020000" pitchFamily="34" charset="0"/>
            </a:endParaRPr>
          </a:p>
        </p:txBody>
      </p:sp>
      <p:pic>
        <p:nvPicPr>
          <p:cNvPr id="2050" name="Picture 2" descr="LF40 Lense">
            <a:extLst>
              <a:ext uri="{FF2B5EF4-FFF2-40B4-BE49-F238E27FC236}">
                <a16:creationId xmlns:a16="http://schemas.microsoft.com/office/drawing/2014/main" id="{CABB49F7-83BE-4F54-90BF-D5ECC3B5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340483"/>
            <a:ext cx="577504" cy="5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3374ACB-286D-4327-8FB4-8CC18B3C9BBE}"/>
              </a:ext>
            </a:extLst>
          </p:cNvPr>
          <p:cNvGrpSpPr/>
          <p:nvPr/>
        </p:nvGrpSpPr>
        <p:grpSpPr>
          <a:xfrm>
            <a:off x="290750" y="3786185"/>
            <a:ext cx="3015949" cy="1185913"/>
            <a:chOff x="2409710" y="309974"/>
            <a:chExt cx="3121367" cy="161823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5DFEA5D-5652-4833-AB46-6BD76A6811DA}"/>
                </a:ext>
              </a:extLst>
            </p:cNvPr>
            <p:cNvSpPr/>
            <p:nvPr/>
          </p:nvSpPr>
          <p:spPr>
            <a:xfrm>
              <a:off x="2409710" y="426557"/>
              <a:ext cx="3121367" cy="1501653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H" sz="1000">
                <a:solidFill>
                  <a:schemeClr val="tx1"/>
                </a:solidFill>
                <a:latin typeface="Braun Linear" panose="020B0500000000020000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218C2E-4843-4E9B-9256-3DF33D4127C7}"/>
                </a:ext>
              </a:extLst>
            </p:cNvPr>
            <p:cNvSpPr txBox="1"/>
            <p:nvPr/>
          </p:nvSpPr>
          <p:spPr>
            <a:xfrm>
              <a:off x="2547738" y="309974"/>
              <a:ext cx="1344060" cy="33598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latin typeface="Braun Linear" panose="020B0500000000020000" pitchFamily="34" charset="0"/>
                </a:rPr>
                <a:t>Kompatibel</a:t>
              </a:r>
              <a:r>
                <a:rPr lang="en-GB" sz="1000" b="1" dirty="0">
                  <a:latin typeface="Braun Linear" panose="020B0500000000020000" pitchFamily="34" charset="0"/>
                </a:rPr>
                <a:t> </a:t>
              </a:r>
              <a:r>
                <a:rPr lang="en-GB" sz="1000" b="1" dirty="0" err="1">
                  <a:latin typeface="Braun Linear" panose="020B0500000000020000" pitchFamily="34" charset="0"/>
                </a:rPr>
                <a:t>mit</a:t>
              </a:r>
              <a:endParaRPr lang="en-GB" sz="1000" b="1" dirty="0">
                <a:solidFill>
                  <a:schemeClr val="tx1"/>
                </a:solidFill>
                <a:latin typeface="Braun Linear" panose="020B0500000000020000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F8B2F4-8FB9-4FDB-9F44-3F7BC77AAE8D}"/>
              </a:ext>
            </a:extLst>
          </p:cNvPr>
          <p:cNvSpPr txBox="1"/>
          <p:nvPr/>
        </p:nvSpPr>
        <p:spPr>
          <a:xfrm>
            <a:off x="377482" y="4062033"/>
            <a:ext cx="2929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Braun Linear" panose="020B0500000000020000" pitchFamily="34" charset="0"/>
              </a:rPr>
              <a:t>Hygiene caps für Braun ThermoScan®</a:t>
            </a:r>
          </a:p>
          <a:p>
            <a:endParaRPr lang="en-GB" sz="1050" dirty="0">
              <a:latin typeface="Braun Linear" panose="020B0500000000020000" pitchFamily="34" charset="0"/>
            </a:endParaRPr>
          </a:p>
          <a:p>
            <a:r>
              <a:rPr lang="en-GB" sz="1050" dirty="0">
                <a:latin typeface="Braun Linear" panose="020B0500000000020000" pitchFamily="34" charset="0"/>
              </a:rPr>
              <a:t>SKU: LF40EULA01</a:t>
            </a:r>
          </a:p>
          <a:p>
            <a:r>
              <a:rPr lang="en-GB" sz="1050" dirty="0">
                <a:latin typeface="Braun Linear" panose="020B0500000000020000" pitchFamily="34" charset="0"/>
              </a:rPr>
              <a:t>EAN Code: </a:t>
            </a:r>
            <a:r>
              <a:rPr lang="en-CH" sz="1050" dirty="0">
                <a:latin typeface="Braun Linear" panose="020B0500000000020000" pitchFamily="34" charset="0"/>
              </a:rPr>
              <a:t>04022167400062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CA969-2620-FB52-C7FE-778F792A8B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0543" y="8810983"/>
            <a:ext cx="221706" cy="2776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0C1C0C-5D09-40F3-5D0D-A4E57046E6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0218" y="8847466"/>
            <a:ext cx="492967" cy="2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6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C1375827BAD948ADA8BAD28606D5D2" ma:contentTypeVersion="16" ma:contentTypeDescription="Create a new document." ma:contentTypeScope="" ma:versionID="ee6cb8eaf14feea24dc7f82c7a613d50">
  <xsd:schema xmlns:xsd="http://www.w3.org/2001/XMLSchema" xmlns:xs="http://www.w3.org/2001/XMLSchema" xmlns:p="http://schemas.microsoft.com/office/2006/metadata/properties" xmlns:ns2="da84ec4f-cfd8-4536-88a1-6a81d38e365a" xmlns:ns3="731fef6e-3284-463d-8968-37fd7af4a98a" targetNamespace="http://schemas.microsoft.com/office/2006/metadata/properties" ma:root="true" ma:fieldsID="d566666c9b5a0c8a6a11a38ae6942140" ns2:_="" ns3:_="">
    <xsd:import namespace="da84ec4f-cfd8-4536-88a1-6a81d38e365a"/>
    <xsd:import namespace="731fef6e-3284-463d-8968-37fd7af4a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4ec4f-cfd8-4536-88a1-6a81d38e3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9b32fe-e30a-4075-984f-258a94257d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fef6e-3284-463d-8968-37fd7af4a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5e6032-b7c9-4a5f-96f5-344a954d3ac8}" ma:internalName="TaxCatchAll" ma:showField="CatchAllData" ma:web="731fef6e-3284-463d-8968-37fd7af4a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1fef6e-3284-463d-8968-37fd7af4a98a" xsi:nil="true"/>
    <lcf76f155ced4ddcb4097134ff3c332f xmlns="da84ec4f-cfd8-4536-88a1-6a81d38e36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863EAD-0080-4FBB-A09D-5D7A68B05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C8829C-9365-460C-B9A1-0AB58565BD93}">
  <ds:schemaRefs>
    <ds:schemaRef ds:uri="731fef6e-3284-463d-8968-37fd7af4a98a"/>
    <ds:schemaRef ds:uri="da84ec4f-cfd8-4536-88a1-6a81d38e36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40F360-7468-4616-97D3-8CE9246037C5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da84ec4f-cfd8-4536-88a1-6a81d38e365a"/>
    <ds:schemaRef ds:uri="http://purl.org/dc/elements/1.1/"/>
    <ds:schemaRef ds:uri="731fef6e-3284-463d-8968-37fd7af4a98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439</Words>
  <Application>Microsoft Office PowerPoint</Application>
  <PresentationFormat>A4 Paper (210x297 mm)</PresentationFormat>
  <Paragraphs>96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Braun Linear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 de Planta</dc:creator>
  <cp:lastModifiedBy>Marielle Nussbaum</cp:lastModifiedBy>
  <cp:revision>2</cp:revision>
  <cp:lastPrinted>2022-05-16T13:18:00Z</cp:lastPrinted>
  <dcterms:created xsi:type="dcterms:W3CDTF">2022-04-25T08:44:19Z</dcterms:created>
  <dcterms:modified xsi:type="dcterms:W3CDTF">2023-11-16T08:08:59Z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0x010100C6C1375827BAD948ADA8BAD28606D5D2</vt:lpwstr>
  </property>
  <property fmtid="{D5CDD505-2E9C-101B-9397-08002B2CF9AE}" pid="3" name="MediaServiceImageTags">
    <vt:lpwstr/>
  </property>
</Properties>
</file>